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60"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02A8A7-9B71-4198-B38D-BC4DA6FBBC06}" v="1" dt="2026-07-15T10:07:57.2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86" d="100"/>
          <a:sy n="86" d="100"/>
        </p:scale>
        <p:origin x="24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B977B6-5C97-4264-9004-B00920B1E39E}" type="datetimeFigureOut">
              <a:rPr lang="en-GB" smtClean="0"/>
              <a:t>10/09/2026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5BC293-C0EB-47D3-98EE-F68AF2E8CB6D}" type="slidenum">
              <a:rPr lang="en-GB" smtClean="0"/>
              <a:t>‹#›</a:t>
            </a:fld>
            <a:endParaRPr lang="en-GB"/>
          </a:p>
        </p:txBody>
      </p:sp>
    </p:spTree>
    <p:extLst>
      <p:ext uri="{BB962C8B-B14F-4D97-AF65-F5344CB8AC3E}">
        <p14:creationId xmlns:p14="http://schemas.microsoft.com/office/powerpoint/2010/main" val="1050073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424D03F-C533-4707-8028-52E1A505E25C}" type="slidenum">
              <a:rPr lang="en-GB" smtClean="0"/>
              <a:t>1</a:t>
            </a:fld>
            <a:endParaRPr lang="en-GB"/>
          </a:p>
        </p:txBody>
      </p:sp>
    </p:spTree>
    <p:extLst>
      <p:ext uri="{BB962C8B-B14F-4D97-AF65-F5344CB8AC3E}">
        <p14:creationId xmlns:p14="http://schemas.microsoft.com/office/powerpoint/2010/main" val="11719898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E65D7-1EC4-4856-18B7-BE1106ED937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1D6A82F-8973-F66C-66B9-6B692C3DF8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94BDA85-235E-3BC3-6110-9241CB30EFB8}"/>
              </a:ext>
            </a:extLst>
          </p:cNvPr>
          <p:cNvSpPr>
            <a:spLocks noGrp="1"/>
          </p:cNvSpPr>
          <p:nvPr>
            <p:ph type="dt" sz="half" idx="10"/>
          </p:nvPr>
        </p:nvSpPr>
        <p:spPr/>
        <p:txBody>
          <a:bodyPr/>
          <a:lstStyle/>
          <a:p>
            <a:fld id="{57727735-B740-45F6-BFAB-5B53C041891C}" type="datetimeFigureOut">
              <a:rPr lang="en-GB" smtClean="0"/>
              <a:t>10/09/2026</a:t>
            </a:fld>
            <a:endParaRPr lang="en-GB"/>
          </a:p>
        </p:txBody>
      </p:sp>
      <p:sp>
        <p:nvSpPr>
          <p:cNvPr id="5" name="Footer Placeholder 4">
            <a:extLst>
              <a:ext uri="{FF2B5EF4-FFF2-40B4-BE49-F238E27FC236}">
                <a16:creationId xmlns:a16="http://schemas.microsoft.com/office/drawing/2014/main" id="{46DF24E3-399D-FFFA-110E-640E767731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BD3150-9CFE-8A23-F273-0ADB399D9D4B}"/>
              </a:ext>
            </a:extLst>
          </p:cNvPr>
          <p:cNvSpPr>
            <a:spLocks noGrp="1"/>
          </p:cNvSpPr>
          <p:nvPr>
            <p:ph type="sldNum" sz="quarter" idx="12"/>
          </p:nvPr>
        </p:nvSpPr>
        <p:spPr/>
        <p:txBody>
          <a:bodyPr/>
          <a:lstStyle/>
          <a:p>
            <a:fld id="{F9C2A620-19E2-47B8-86B7-3ACA91A13251}" type="slidenum">
              <a:rPr lang="en-GB" smtClean="0"/>
              <a:t>‹#›</a:t>
            </a:fld>
            <a:endParaRPr lang="en-GB"/>
          </a:p>
        </p:txBody>
      </p:sp>
    </p:spTree>
    <p:extLst>
      <p:ext uri="{BB962C8B-B14F-4D97-AF65-F5344CB8AC3E}">
        <p14:creationId xmlns:p14="http://schemas.microsoft.com/office/powerpoint/2010/main" val="849048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35169-8773-E20F-8781-807DEE02211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59FA3FB-5F26-B395-ED0A-275F29C5AD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484D16-0724-67D0-30A6-A80B85DAB790}"/>
              </a:ext>
            </a:extLst>
          </p:cNvPr>
          <p:cNvSpPr>
            <a:spLocks noGrp="1"/>
          </p:cNvSpPr>
          <p:nvPr>
            <p:ph type="dt" sz="half" idx="10"/>
          </p:nvPr>
        </p:nvSpPr>
        <p:spPr/>
        <p:txBody>
          <a:bodyPr/>
          <a:lstStyle/>
          <a:p>
            <a:fld id="{57727735-B740-45F6-BFAB-5B53C041891C}" type="datetimeFigureOut">
              <a:rPr lang="en-GB" smtClean="0"/>
              <a:t>10/09/2026</a:t>
            </a:fld>
            <a:endParaRPr lang="en-GB"/>
          </a:p>
        </p:txBody>
      </p:sp>
      <p:sp>
        <p:nvSpPr>
          <p:cNvPr id="5" name="Footer Placeholder 4">
            <a:extLst>
              <a:ext uri="{FF2B5EF4-FFF2-40B4-BE49-F238E27FC236}">
                <a16:creationId xmlns:a16="http://schemas.microsoft.com/office/drawing/2014/main" id="{A1C1D4D9-A4B5-FE0B-852E-CC2E943A28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632948-BF49-705C-1C44-11582D7F4444}"/>
              </a:ext>
            </a:extLst>
          </p:cNvPr>
          <p:cNvSpPr>
            <a:spLocks noGrp="1"/>
          </p:cNvSpPr>
          <p:nvPr>
            <p:ph type="sldNum" sz="quarter" idx="12"/>
          </p:nvPr>
        </p:nvSpPr>
        <p:spPr/>
        <p:txBody>
          <a:bodyPr/>
          <a:lstStyle/>
          <a:p>
            <a:fld id="{F9C2A620-19E2-47B8-86B7-3ACA91A13251}" type="slidenum">
              <a:rPr lang="en-GB" smtClean="0"/>
              <a:t>‹#›</a:t>
            </a:fld>
            <a:endParaRPr lang="en-GB"/>
          </a:p>
        </p:txBody>
      </p:sp>
    </p:spTree>
    <p:extLst>
      <p:ext uri="{BB962C8B-B14F-4D97-AF65-F5344CB8AC3E}">
        <p14:creationId xmlns:p14="http://schemas.microsoft.com/office/powerpoint/2010/main" val="2446331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3E3635-EDD1-EE00-D64F-185335322B8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2A94004-52EB-B5A8-AA75-7BA73E1FE2C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F95C74B-CF95-B1DE-6A27-D7D507F0CA17}"/>
              </a:ext>
            </a:extLst>
          </p:cNvPr>
          <p:cNvSpPr>
            <a:spLocks noGrp="1"/>
          </p:cNvSpPr>
          <p:nvPr>
            <p:ph type="dt" sz="half" idx="10"/>
          </p:nvPr>
        </p:nvSpPr>
        <p:spPr/>
        <p:txBody>
          <a:bodyPr/>
          <a:lstStyle/>
          <a:p>
            <a:fld id="{57727735-B740-45F6-BFAB-5B53C041891C}" type="datetimeFigureOut">
              <a:rPr lang="en-GB" smtClean="0"/>
              <a:t>10/09/2026</a:t>
            </a:fld>
            <a:endParaRPr lang="en-GB"/>
          </a:p>
        </p:txBody>
      </p:sp>
      <p:sp>
        <p:nvSpPr>
          <p:cNvPr id="5" name="Footer Placeholder 4">
            <a:extLst>
              <a:ext uri="{FF2B5EF4-FFF2-40B4-BE49-F238E27FC236}">
                <a16:creationId xmlns:a16="http://schemas.microsoft.com/office/drawing/2014/main" id="{28C1F163-B286-78ED-E9DA-72B27FA2B0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DC5B6A-7BC1-8042-F347-9054EC5B90A2}"/>
              </a:ext>
            </a:extLst>
          </p:cNvPr>
          <p:cNvSpPr>
            <a:spLocks noGrp="1"/>
          </p:cNvSpPr>
          <p:nvPr>
            <p:ph type="sldNum" sz="quarter" idx="12"/>
          </p:nvPr>
        </p:nvSpPr>
        <p:spPr/>
        <p:txBody>
          <a:bodyPr/>
          <a:lstStyle/>
          <a:p>
            <a:fld id="{F9C2A620-19E2-47B8-86B7-3ACA91A13251}" type="slidenum">
              <a:rPr lang="en-GB" smtClean="0"/>
              <a:t>‹#›</a:t>
            </a:fld>
            <a:endParaRPr lang="en-GB"/>
          </a:p>
        </p:txBody>
      </p:sp>
    </p:spTree>
    <p:extLst>
      <p:ext uri="{BB962C8B-B14F-4D97-AF65-F5344CB8AC3E}">
        <p14:creationId xmlns:p14="http://schemas.microsoft.com/office/powerpoint/2010/main" val="12849126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1B909-B2EA-28E9-8063-60DBD1AAD58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4C58C8-838B-FD84-7DAA-F683EC25C33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BEDA761-F29B-FC17-1E1C-92BAB87C801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C753C30-E985-B534-1728-AD72BF329BDC}"/>
              </a:ext>
            </a:extLst>
          </p:cNvPr>
          <p:cNvSpPr>
            <a:spLocks noGrp="1"/>
          </p:cNvSpPr>
          <p:nvPr>
            <p:ph type="dt" sz="half" idx="10"/>
          </p:nvPr>
        </p:nvSpPr>
        <p:spPr/>
        <p:txBody>
          <a:bodyPr/>
          <a:lstStyle/>
          <a:p>
            <a:fld id="{57727735-B740-45F6-BFAB-5B53C041891C}" type="datetimeFigureOut">
              <a:rPr lang="en-GB" smtClean="0"/>
              <a:t>10/09/2026</a:t>
            </a:fld>
            <a:endParaRPr lang="en-GB"/>
          </a:p>
        </p:txBody>
      </p:sp>
      <p:sp>
        <p:nvSpPr>
          <p:cNvPr id="6" name="Footer Placeholder 5">
            <a:extLst>
              <a:ext uri="{FF2B5EF4-FFF2-40B4-BE49-F238E27FC236}">
                <a16:creationId xmlns:a16="http://schemas.microsoft.com/office/drawing/2014/main" id="{F599C86C-AC08-3DBD-4335-74457623CCF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A84C147-C0A1-A74A-6F27-CCD2D812D0FF}"/>
              </a:ext>
            </a:extLst>
          </p:cNvPr>
          <p:cNvSpPr>
            <a:spLocks noGrp="1"/>
          </p:cNvSpPr>
          <p:nvPr>
            <p:ph type="sldNum" sz="quarter" idx="12"/>
          </p:nvPr>
        </p:nvSpPr>
        <p:spPr/>
        <p:txBody>
          <a:bodyPr/>
          <a:lstStyle/>
          <a:p>
            <a:fld id="{F9C2A620-19E2-47B8-86B7-3ACA91A13251}" type="slidenum">
              <a:rPr lang="en-GB" smtClean="0"/>
              <a:t>‹#›</a:t>
            </a:fld>
            <a:endParaRPr lang="en-GB"/>
          </a:p>
        </p:txBody>
      </p:sp>
    </p:spTree>
    <p:extLst>
      <p:ext uri="{BB962C8B-B14F-4D97-AF65-F5344CB8AC3E}">
        <p14:creationId xmlns:p14="http://schemas.microsoft.com/office/powerpoint/2010/main" val="16559703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81973-9ECB-5C62-99DB-DD8AF83EDF9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555404-BAC4-0985-18A3-7F4B50EBC6D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EE6177E-7177-32E0-4875-3A859EEBE7E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57E5889-741A-7860-51A5-240688CAA1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07994D1-3FDD-2A9F-A2CC-4EC4A6E3001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D7E705F-9F36-AAE4-77E6-505FEC175FB4}"/>
              </a:ext>
            </a:extLst>
          </p:cNvPr>
          <p:cNvSpPr>
            <a:spLocks noGrp="1"/>
          </p:cNvSpPr>
          <p:nvPr>
            <p:ph type="dt" sz="half" idx="10"/>
          </p:nvPr>
        </p:nvSpPr>
        <p:spPr/>
        <p:txBody>
          <a:bodyPr/>
          <a:lstStyle/>
          <a:p>
            <a:fld id="{57727735-B740-45F6-BFAB-5B53C041891C}" type="datetimeFigureOut">
              <a:rPr lang="en-GB" smtClean="0"/>
              <a:t>10/09/2026</a:t>
            </a:fld>
            <a:endParaRPr lang="en-GB"/>
          </a:p>
        </p:txBody>
      </p:sp>
      <p:sp>
        <p:nvSpPr>
          <p:cNvPr id="8" name="Footer Placeholder 7">
            <a:extLst>
              <a:ext uri="{FF2B5EF4-FFF2-40B4-BE49-F238E27FC236}">
                <a16:creationId xmlns:a16="http://schemas.microsoft.com/office/drawing/2014/main" id="{4AE22B1D-E8A0-5F03-6069-B1A173A0FFF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F147B9E-359D-1123-2538-8E8D3C48101A}"/>
              </a:ext>
            </a:extLst>
          </p:cNvPr>
          <p:cNvSpPr>
            <a:spLocks noGrp="1"/>
          </p:cNvSpPr>
          <p:nvPr>
            <p:ph type="sldNum" sz="quarter" idx="12"/>
          </p:nvPr>
        </p:nvSpPr>
        <p:spPr/>
        <p:txBody>
          <a:bodyPr/>
          <a:lstStyle/>
          <a:p>
            <a:fld id="{F9C2A620-19E2-47B8-86B7-3ACA91A13251}" type="slidenum">
              <a:rPr lang="en-GB" smtClean="0"/>
              <a:t>‹#›</a:t>
            </a:fld>
            <a:endParaRPr lang="en-GB"/>
          </a:p>
        </p:txBody>
      </p:sp>
    </p:spTree>
    <p:extLst>
      <p:ext uri="{BB962C8B-B14F-4D97-AF65-F5344CB8AC3E}">
        <p14:creationId xmlns:p14="http://schemas.microsoft.com/office/powerpoint/2010/main" val="39413203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A57B1-D6D5-5118-FE2D-8BFE93C5582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BC89E81-1296-0005-34DA-9706818067D5}"/>
              </a:ext>
            </a:extLst>
          </p:cNvPr>
          <p:cNvSpPr>
            <a:spLocks noGrp="1"/>
          </p:cNvSpPr>
          <p:nvPr>
            <p:ph type="dt" sz="half" idx="10"/>
          </p:nvPr>
        </p:nvSpPr>
        <p:spPr/>
        <p:txBody>
          <a:bodyPr/>
          <a:lstStyle/>
          <a:p>
            <a:fld id="{57727735-B740-45F6-BFAB-5B53C041891C}" type="datetimeFigureOut">
              <a:rPr lang="en-GB" smtClean="0"/>
              <a:t>10/09/2026</a:t>
            </a:fld>
            <a:endParaRPr lang="en-GB"/>
          </a:p>
        </p:txBody>
      </p:sp>
      <p:sp>
        <p:nvSpPr>
          <p:cNvPr id="4" name="Footer Placeholder 3">
            <a:extLst>
              <a:ext uri="{FF2B5EF4-FFF2-40B4-BE49-F238E27FC236}">
                <a16:creationId xmlns:a16="http://schemas.microsoft.com/office/drawing/2014/main" id="{851B83B6-5288-873D-9DD3-D40E41C01B3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EA1AF7F-51A0-B749-90EB-1597134A161A}"/>
              </a:ext>
            </a:extLst>
          </p:cNvPr>
          <p:cNvSpPr>
            <a:spLocks noGrp="1"/>
          </p:cNvSpPr>
          <p:nvPr>
            <p:ph type="sldNum" sz="quarter" idx="12"/>
          </p:nvPr>
        </p:nvSpPr>
        <p:spPr/>
        <p:txBody>
          <a:bodyPr/>
          <a:lstStyle/>
          <a:p>
            <a:fld id="{F9C2A620-19E2-47B8-86B7-3ACA91A13251}" type="slidenum">
              <a:rPr lang="en-GB" smtClean="0"/>
              <a:t>‹#›</a:t>
            </a:fld>
            <a:endParaRPr lang="en-GB"/>
          </a:p>
        </p:txBody>
      </p:sp>
    </p:spTree>
    <p:extLst>
      <p:ext uri="{BB962C8B-B14F-4D97-AF65-F5344CB8AC3E}">
        <p14:creationId xmlns:p14="http://schemas.microsoft.com/office/powerpoint/2010/main" val="39207389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A08D38C-DB96-7B28-5C81-BF9DC2D58E63}"/>
              </a:ext>
            </a:extLst>
          </p:cNvPr>
          <p:cNvSpPr>
            <a:spLocks noGrp="1"/>
          </p:cNvSpPr>
          <p:nvPr>
            <p:ph type="dt" sz="half" idx="10"/>
          </p:nvPr>
        </p:nvSpPr>
        <p:spPr/>
        <p:txBody>
          <a:bodyPr/>
          <a:lstStyle/>
          <a:p>
            <a:fld id="{57727735-B740-45F6-BFAB-5B53C041891C}" type="datetimeFigureOut">
              <a:rPr lang="en-GB" smtClean="0"/>
              <a:t>10/09/2026</a:t>
            </a:fld>
            <a:endParaRPr lang="en-GB"/>
          </a:p>
        </p:txBody>
      </p:sp>
      <p:sp>
        <p:nvSpPr>
          <p:cNvPr id="3" name="Footer Placeholder 2">
            <a:extLst>
              <a:ext uri="{FF2B5EF4-FFF2-40B4-BE49-F238E27FC236}">
                <a16:creationId xmlns:a16="http://schemas.microsoft.com/office/drawing/2014/main" id="{1A34FCB0-AEA6-B656-11A8-274FAB74392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F981AD0-4353-7348-52E8-305479BDCFF7}"/>
              </a:ext>
            </a:extLst>
          </p:cNvPr>
          <p:cNvSpPr>
            <a:spLocks noGrp="1"/>
          </p:cNvSpPr>
          <p:nvPr>
            <p:ph type="sldNum" sz="quarter" idx="12"/>
          </p:nvPr>
        </p:nvSpPr>
        <p:spPr/>
        <p:txBody>
          <a:bodyPr/>
          <a:lstStyle/>
          <a:p>
            <a:fld id="{F9C2A620-19E2-47B8-86B7-3ACA91A13251}" type="slidenum">
              <a:rPr lang="en-GB" smtClean="0"/>
              <a:t>‹#›</a:t>
            </a:fld>
            <a:endParaRPr lang="en-GB"/>
          </a:p>
        </p:txBody>
      </p:sp>
    </p:spTree>
    <p:extLst>
      <p:ext uri="{BB962C8B-B14F-4D97-AF65-F5344CB8AC3E}">
        <p14:creationId xmlns:p14="http://schemas.microsoft.com/office/powerpoint/2010/main" val="199787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0E868-FB34-297C-7B43-47C0E72179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08A799C-6CB9-F87C-3420-94C6752D4F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9876D28-DCC6-C8B5-0C02-518B37C563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FBDE8-B4EB-43CC-BF37-43C050F5CCD9}"/>
              </a:ext>
            </a:extLst>
          </p:cNvPr>
          <p:cNvSpPr>
            <a:spLocks noGrp="1"/>
          </p:cNvSpPr>
          <p:nvPr>
            <p:ph type="dt" sz="half" idx="10"/>
          </p:nvPr>
        </p:nvSpPr>
        <p:spPr/>
        <p:txBody>
          <a:bodyPr/>
          <a:lstStyle/>
          <a:p>
            <a:fld id="{57727735-B740-45F6-BFAB-5B53C041891C}" type="datetimeFigureOut">
              <a:rPr lang="en-GB" smtClean="0"/>
              <a:t>10/09/2026</a:t>
            </a:fld>
            <a:endParaRPr lang="en-GB"/>
          </a:p>
        </p:txBody>
      </p:sp>
      <p:sp>
        <p:nvSpPr>
          <p:cNvPr id="6" name="Footer Placeholder 5">
            <a:extLst>
              <a:ext uri="{FF2B5EF4-FFF2-40B4-BE49-F238E27FC236}">
                <a16:creationId xmlns:a16="http://schemas.microsoft.com/office/drawing/2014/main" id="{61EC0926-0F0B-B772-19F3-E41E799833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BF3567-DDF0-B0E1-3629-1FD612C709B9}"/>
              </a:ext>
            </a:extLst>
          </p:cNvPr>
          <p:cNvSpPr>
            <a:spLocks noGrp="1"/>
          </p:cNvSpPr>
          <p:nvPr>
            <p:ph type="sldNum" sz="quarter" idx="12"/>
          </p:nvPr>
        </p:nvSpPr>
        <p:spPr/>
        <p:txBody>
          <a:bodyPr/>
          <a:lstStyle/>
          <a:p>
            <a:fld id="{F9C2A620-19E2-47B8-86B7-3ACA91A13251}" type="slidenum">
              <a:rPr lang="en-GB" smtClean="0"/>
              <a:t>‹#›</a:t>
            </a:fld>
            <a:endParaRPr lang="en-GB"/>
          </a:p>
        </p:txBody>
      </p:sp>
    </p:spTree>
    <p:extLst>
      <p:ext uri="{BB962C8B-B14F-4D97-AF65-F5344CB8AC3E}">
        <p14:creationId xmlns:p14="http://schemas.microsoft.com/office/powerpoint/2010/main" val="16730713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48E1F-27B2-D694-28CE-A4C13C08DF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1F9448A-8E0E-90C1-A888-4988B045F8D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D5F08CF-09E2-0F69-B904-4172B0DFB7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DF3FA6-B818-5A80-FEE3-8C54D649CBF0}"/>
              </a:ext>
            </a:extLst>
          </p:cNvPr>
          <p:cNvSpPr>
            <a:spLocks noGrp="1"/>
          </p:cNvSpPr>
          <p:nvPr>
            <p:ph type="dt" sz="half" idx="10"/>
          </p:nvPr>
        </p:nvSpPr>
        <p:spPr/>
        <p:txBody>
          <a:bodyPr/>
          <a:lstStyle/>
          <a:p>
            <a:fld id="{57727735-B740-45F6-BFAB-5B53C041891C}" type="datetimeFigureOut">
              <a:rPr lang="en-GB" smtClean="0"/>
              <a:t>10/09/2026</a:t>
            </a:fld>
            <a:endParaRPr lang="en-GB"/>
          </a:p>
        </p:txBody>
      </p:sp>
      <p:sp>
        <p:nvSpPr>
          <p:cNvPr id="6" name="Footer Placeholder 5">
            <a:extLst>
              <a:ext uri="{FF2B5EF4-FFF2-40B4-BE49-F238E27FC236}">
                <a16:creationId xmlns:a16="http://schemas.microsoft.com/office/drawing/2014/main" id="{96FED2EC-C542-1E0A-D177-5C55ECEE01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AC6AAC-7654-ADE0-5DE1-D5E422059549}"/>
              </a:ext>
            </a:extLst>
          </p:cNvPr>
          <p:cNvSpPr>
            <a:spLocks noGrp="1"/>
          </p:cNvSpPr>
          <p:nvPr>
            <p:ph type="sldNum" sz="quarter" idx="12"/>
          </p:nvPr>
        </p:nvSpPr>
        <p:spPr/>
        <p:txBody>
          <a:bodyPr/>
          <a:lstStyle/>
          <a:p>
            <a:fld id="{F9C2A620-19E2-47B8-86B7-3ACA91A13251}" type="slidenum">
              <a:rPr lang="en-GB" smtClean="0"/>
              <a:t>‹#›</a:t>
            </a:fld>
            <a:endParaRPr lang="en-GB"/>
          </a:p>
        </p:txBody>
      </p:sp>
    </p:spTree>
    <p:extLst>
      <p:ext uri="{BB962C8B-B14F-4D97-AF65-F5344CB8AC3E}">
        <p14:creationId xmlns:p14="http://schemas.microsoft.com/office/powerpoint/2010/main" val="31362646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1D78F-8BC4-261F-454A-96F17373E4F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2320F3A-385D-E28A-D1A2-3B08C8AD32A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C2BCD3-F955-E93E-78C7-DAAD417542A2}"/>
              </a:ext>
            </a:extLst>
          </p:cNvPr>
          <p:cNvSpPr>
            <a:spLocks noGrp="1"/>
          </p:cNvSpPr>
          <p:nvPr>
            <p:ph type="dt" sz="half" idx="10"/>
          </p:nvPr>
        </p:nvSpPr>
        <p:spPr/>
        <p:txBody>
          <a:bodyPr/>
          <a:lstStyle/>
          <a:p>
            <a:fld id="{57727735-B740-45F6-BFAB-5B53C041891C}" type="datetimeFigureOut">
              <a:rPr lang="en-GB" smtClean="0"/>
              <a:t>10/09/2026</a:t>
            </a:fld>
            <a:endParaRPr lang="en-GB"/>
          </a:p>
        </p:txBody>
      </p:sp>
      <p:sp>
        <p:nvSpPr>
          <p:cNvPr id="5" name="Footer Placeholder 4">
            <a:extLst>
              <a:ext uri="{FF2B5EF4-FFF2-40B4-BE49-F238E27FC236}">
                <a16:creationId xmlns:a16="http://schemas.microsoft.com/office/drawing/2014/main" id="{AF2DD79D-F2B5-90E8-4FD6-CF2A88246E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CA41AC-DBC3-67D9-0FE5-5E00C6141A01}"/>
              </a:ext>
            </a:extLst>
          </p:cNvPr>
          <p:cNvSpPr>
            <a:spLocks noGrp="1"/>
          </p:cNvSpPr>
          <p:nvPr>
            <p:ph type="sldNum" sz="quarter" idx="12"/>
          </p:nvPr>
        </p:nvSpPr>
        <p:spPr/>
        <p:txBody>
          <a:bodyPr/>
          <a:lstStyle/>
          <a:p>
            <a:fld id="{F9C2A620-19E2-47B8-86B7-3ACA91A13251}" type="slidenum">
              <a:rPr lang="en-GB" smtClean="0"/>
              <a:t>‹#›</a:t>
            </a:fld>
            <a:endParaRPr lang="en-GB"/>
          </a:p>
        </p:txBody>
      </p:sp>
    </p:spTree>
    <p:extLst>
      <p:ext uri="{BB962C8B-B14F-4D97-AF65-F5344CB8AC3E}">
        <p14:creationId xmlns:p14="http://schemas.microsoft.com/office/powerpoint/2010/main" val="20903848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89DF45A-9BDC-4E0D-2F2B-8261C9129DA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7084315-1A81-7065-2800-96A83F67110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72A548-7A4E-84F8-6561-D16511037241}"/>
              </a:ext>
            </a:extLst>
          </p:cNvPr>
          <p:cNvSpPr>
            <a:spLocks noGrp="1"/>
          </p:cNvSpPr>
          <p:nvPr>
            <p:ph type="dt" sz="half" idx="10"/>
          </p:nvPr>
        </p:nvSpPr>
        <p:spPr/>
        <p:txBody>
          <a:bodyPr/>
          <a:lstStyle/>
          <a:p>
            <a:fld id="{57727735-B740-45F6-BFAB-5B53C041891C}" type="datetimeFigureOut">
              <a:rPr lang="en-GB" smtClean="0"/>
              <a:t>10/09/2026</a:t>
            </a:fld>
            <a:endParaRPr lang="en-GB"/>
          </a:p>
        </p:txBody>
      </p:sp>
      <p:sp>
        <p:nvSpPr>
          <p:cNvPr id="5" name="Footer Placeholder 4">
            <a:extLst>
              <a:ext uri="{FF2B5EF4-FFF2-40B4-BE49-F238E27FC236}">
                <a16:creationId xmlns:a16="http://schemas.microsoft.com/office/drawing/2014/main" id="{CAE83DF1-AE2D-5B8C-7B64-BC062B0739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585CE4-E938-DF99-BDEC-2707B95FC2A6}"/>
              </a:ext>
            </a:extLst>
          </p:cNvPr>
          <p:cNvSpPr>
            <a:spLocks noGrp="1"/>
          </p:cNvSpPr>
          <p:nvPr>
            <p:ph type="sldNum" sz="quarter" idx="12"/>
          </p:nvPr>
        </p:nvSpPr>
        <p:spPr/>
        <p:txBody>
          <a:bodyPr/>
          <a:lstStyle/>
          <a:p>
            <a:fld id="{F9C2A620-19E2-47B8-86B7-3ACA91A13251}" type="slidenum">
              <a:rPr lang="en-GB" smtClean="0"/>
              <a:t>‹#›</a:t>
            </a:fld>
            <a:endParaRPr lang="en-GB"/>
          </a:p>
        </p:txBody>
      </p:sp>
    </p:spTree>
    <p:extLst>
      <p:ext uri="{BB962C8B-B14F-4D97-AF65-F5344CB8AC3E}">
        <p14:creationId xmlns:p14="http://schemas.microsoft.com/office/powerpoint/2010/main" val="9500780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AndObj">
  <p:cSld name="Title, 2 Conten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218" y="274891"/>
            <a:ext cx="10973568" cy="1143339"/>
          </a:xfrm>
        </p:spPr>
        <p:txBody>
          <a:bodyPr/>
          <a:lstStyle/>
          <a:p>
            <a:r>
              <a:rPr lang="en-US"/>
              <a:t>Click to edit Master title style</a:t>
            </a:r>
            <a:endParaRPr lang="en-GB"/>
          </a:p>
        </p:txBody>
      </p:sp>
      <p:sp>
        <p:nvSpPr>
          <p:cNvPr id="3" name="Content Placeholder 2"/>
          <p:cNvSpPr>
            <a:spLocks noGrp="1"/>
          </p:cNvSpPr>
          <p:nvPr>
            <p:ph sz="quarter" idx="1"/>
          </p:nvPr>
        </p:nvSpPr>
        <p:spPr>
          <a:xfrm>
            <a:off x="609218" y="1599455"/>
            <a:ext cx="5362637" cy="22143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609218" y="3911587"/>
            <a:ext cx="5362637" cy="22154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half" idx="3"/>
          </p:nvPr>
        </p:nvSpPr>
        <p:spPr>
          <a:xfrm>
            <a:off x="6217587" y="1599455"/>
            <a:ext cx="5365196" cy="45275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US" dirty="0"/>
          </a:p>
        </p:txBody>
      </p:sp>
      <p:sp>
        <p:nvSpPr>
          <p:cNvPr id="7"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8" name="Rectangle 6"/>
          <p:cNvSpPr>
            <a:spLocks noGrp="1" noChangeArrowheads="1"/>
          </p:cNvSpPr>
          <p:nvPr>
            <p:ph type="sldNum" sz="quarter" idx="12"/>
          </p:nvPr>
        </p:nvSpPr>
        <p:spPr>
          <a:ln/>
        </p:spPr>
        <p:txBody>
          <a:bodyPr/>
          <a:lstStyle>
            <a:lvl1pPr>
              <a:defRPr/>
            </a:lvl1pPr>
          </a:lstStyle>
          <a:p>
            <a:pPr>
              <a:defRPr/>
            </a:pPr>
            <a:fld id="{A0798120-9AA0-4FE6-8F13-A185291C3357}" type="slidenum">
              <a:rPr lang="en-GB" altLang="en-US"/>
              <a:pPr>
                <a:defRPr/>
              </a:pPr>
              <a:t>‹#›</a:t>
            </a:fld>
            <a:endParaRPr lang="en-GB" altLang="en-US" dirty="0"/>
          </a:p>
        </p:txBody>
      </p:sp>
    </p:spTree>
    <p:extLst>
      <p:ext uri="{BB962C8B-B14F-4D97-AF65-F5344CB8AC3E}">
        <p14:creationId xmlns:p14="http://schemas.microsoft.com/office/powerpoint/2010/main" val="1170661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02D7A5C-0C18-FDD5-061D-3230375BF1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B90054C-83A0-B349-C8C9-1B70287E222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80E63F-8199-CF1E-58B4-909B03AFC9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727735-B740-45F6-BFAB-5B53C041891C}" type="datetimeFigureOut">
              <a:rPr lang="en-GB" smtClean="0"/>
              <a:t>10/09/2026</a:t>
            </a:fld>
            <a:endParaRPr lang="en-GB"/>
          </a:p>
        </p:txBody>
      </p:sp>
      <p:sp>
        <p:nvSpPr>
          <p:cNvPr id="5" name="Footer Placeholder 4">
            <a:extLst>
              <a:ext uri="{FF2B5EF4-FFF2-40B4-BE49-F238E27FC236}">
                <a16:creationId xmlns:a16="http://schemas.microsoft.com/office/drawing/2014/main" id="{59951F19-F47F-0723-9409-425D1B4E53B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4B51E32-E5F0-3BF7-C34F-F354DB62A0A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C2A620-19E2-47B8-86B7-3ACA91A13251}" type="slidenum">
              <a:rPr lang="en-GB" smtClean="0"/>
              <a:t>‹#›</a:t>
            </a:fld>
            <a:endParaRPr lang="en-GB"/>
          </a:p>
        </p:txBody>
      </p:sp>
    </p:spTree>
    <p:extLst>
      <p:ext uri="{BB962C8B-B14F-4D97-AF65-F5344CB8AC3E}">
        <p14:creationId xmlns:p14="http://schemas.microsoft.com/office/powerpoint/2010/main" val="38920981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eg"/><Relationship Id="rId3" Type="http://schemas.openxmlformats.org/officeDocument/2006/relationships/image" Target="../media/image1.jpeg"/><Relationship Id="rId7" Type="http://schemas.openxmlformats.org/officeDocument/2006/relationships/image" Target="../media/image5.jpeg"/><Relationship Id="rId12" Type="http://schemas.openxmlformats.org/officeDocument/2006/relationships/image" Target="../media/image10.jpe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12.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tmp"/><Relationship Id="rId15" Type="http://schemas.openxmlformats.org/officeDocument/2006/relationships/image" Target="../media/image13.png"/><Relationship Id="rId10" Type="http://schemas.openxmlformats.org/officeDocument/2006/relationships/image" Target="../media/image8.jpeg"/><Relationship Id="rId4" Type="http://schemas.openxmlformats.org/officeDocument/2006/relationships/image" Target="../media/image2.tmp"/><Relationship Id="rId9" Type="http://schemas.openxmlformats.org/officeDocument/2006/relationships/image" Target="../media/image7.jpeg"/><Relationship Id="rId1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72469" y="842040"/>
            <a:ext cx="5710195" cy="1106008"/>
          </a:xfrm>
          <a:prstGeom prst="rect">
            <a:avLst/>
          </a:prstGeom>
          <a:noFill/>
        </p:spPr>
        <p:txBody>
          <a:bodyPr wrap="square" rtlCol="0">
            <a:spAutoFit/>
          </a:bodyPr>
          <a:lstStyle/>
          <a:p>
            <a:pPr>
              <a:lnSpc>
                <a:spcPts val="998"/>
              </a:lnSpc>
              <a:spcAft>
                <a:spcPts val="272"/>
              </a:spcAft>
              <a:defRPr/>
            </a:pPr>
            <a:endParaRPr lang="en-US" sz="907" b="1" dirty="0">
              <a:solidFill>
                <a:srgbClr val="D31245"/>
              </a:solidFill>
              <a:latin typeface="Arial" charset="0"/>
              <a:ea typeface="ＭＳ Ｐゴシック" charset="0"/>
              <a:cs typeface="ＭＳ Ｐゴシック" charset="0"/>
            </a:endParaRPr>
          </a:p>
          <a:p>
            <a:pPr>
              <a:lnSpc>
                <a:spcPts val="998"/>
              </a:lnSpc>
              <a:spcAft>
                <a:spcPts val="272"/>
              </a:spcAft>
              <a:defRPr/>
            </a:pPr>
            <a:r>
              <a:rPr lang="en-US" sz="907" b="1" dirty="0">
                <a:solidFill>
                  <a:srgbClr val="D31245"/>
                </a:solidFill>
                <a:latin typeface="Arial" charset="0"/>
                <a:ea typeface="ＭＳ Ｐゴシック" charset="0"/>
                <a:cs typeface="ＭＳ Ｐゴシック" charset="0"/>
              </a:rPr>
              <a:t>Overview and aims</a:t>
            </a:r>
          </a:p>
          <a:p>
            <a:pPr>
              <a:spcAft>
                <a:spcPts val="272"/>
              </a:spcAft>
              <a:defRPr/>
            </a:pPr>
            <a:r>
              <a:rPr lang="en-GB" sz="816" dirty="0">
                <a:ea typeface="Calibri" panose="020F0502020204030204" pitchFamily="34" charset="0"/>
                <a:cs typeface="Times New Roman" panose="02020603050405020304" pitchFamily="18" charset="0"/>
              </a:rPr>
              <a:t>To investigate the optimal conditions required for organic fruit and vegetables to grow in the school environment. Pupils will gain a better understanding of what is possible and how we can help to reduce carbon emissions. We hope to achieve this by growing food that we can use in our school, by the kitchen and by pupils during cooking lessons. Overall, the project will allow them see that small local changes can have an impact and ultimately, how we can encourage others to grow their own food too.</a:t>
            </a:r>
          </a:p>
          <a:p>
            <a:pPr>
              <a:spcAft>
                <a:spcPts val="272"/>
              </a:spcAft>
              <a:defRPr/>
            </a:pPr>
            <a:endParaRPr lang="en-US" sz="907" b="1" dirty="0">
              <a:solidFill>
                <a:srgbClr val="D31245"/>
              </a:solidFill>
              <a:latin typeface="Arial" charset="0"/>
              <a:ea typeface="ＭＳ Ｐゴシック" charset="0"/>
              <a:cs typeface="ＭＳ Ｐゴシック" charset="0"/>
            </a:endParaRPr>
          </a:p>
        </p:txBody>
      </p:sp>
      <p:sp>
        <p:nvSpPr>
          <p:cNvPr id="12" name="TextBox 11">
            <a:extLst>
              <a:ext uri="{FF2B5EF4-FFF2-40B4-BE49-F238E27FC236}">
                <a16:creationId xmlns:a16="http://schemas.microsoft.com/office/drawing/2014/main" id="{90A15ED4-D325-4798-8F8A-AF965C11FFCD}"/>
              </a:ext>
            </a:extLst>
          </p:cNvPr>
          <p:cNvSpPr txBox="1"/>
          <p:nvPr/>
        </p:nvSpPr>
        <p:spPr>
          <a:xfrm>
            <a:off x="6206088" y="4454412"/>
            <a:ext cx="4764559" cy="900246"/>
          </a:xfrm>
          <a:prstGeom prst="rect">
            <a:avLst/>
          </a:prstGeom>
          <a:noFill/>
        </p:spPr>
        <p:txBody>
          <a:bodyPr wrap="square" rtlCol="0">
            <a:spAutoFit/>
          </a:bodyPr>
          <a:lstStyle/>
          <a:p>
            <a:pPr>
              <a:lnSpc>
                <a:spcPts val="998"/>
              </a:lnSpc>
              <a:spcAft>
                <a:spcPts val="272"/>
              </a:spcAft>
              <a:defRPr/>
            </a:pPr>
            <a:r>
              <a:rPr lang="en-US" sz="907" b="1" dirty="0">
                <a:solidFill>
                  <a:srgbClr val="D31245"/>
                </a:solidFill>
                <a:latin typeface="Arial" charset="0"/>
                <a:ea typeface="ＭＳ Ｐゴシック" charset="0"/>
                <a:cs typeface="ＭＳ Ｐゴシック" charset="0"/>
              </a:rPr>
              <a:t>Results and conclusion</a:t>
            </a:r>
          </a:p>
          <a:p>
            <a:pPr>
              <a:lnSpc>
                <a:spcPts val="998"/>
              </a:lnSpc>
              <a:spcAft>
                <a:spcPts val="272"/>
              </a:spcAft>
              <a:defRPr/>
            </a:pPr>
            <a:r>
              <a:rPr lang="en-US" sz="907" dirty="0">
                <a:latin typeface="Calibri" panose="020F0502020204030204" pitchFamily="34" charset="0"/>
                <a:ea typeface="ＭＳ Ｐゴシック" charset="0"/>
                <a:cs typeface="Calibri" panose="020F0502020204030204" pitchFamily="34" charset="0"/>
              </a:rPr>
              <a:t>We found that we could successfully grow lettuce, spinach, swish chard, peas, chilies and herbs in our vertical beds. We also found that the raised beds gave us the largest yield of peas. We were given one packed of seed from Garden Organic and we were delighted to return a lot more seeds to the library. Catrina expressed to us how the seeds we have returned are helping us to </a:t>
            </a:r>
            <a:r>
              <a:rPr lang="en-US" sz="907">
                <a:latin typeface="Calibri" panose="020F0502020204030204" pitchFamily="34" charset="0"/>
                <a:ea typeface="ＭＳ Ｐゴシック" charset="0"/>
                <a:cs typeface="Calibri" panose="020F0502020204030204" pitchFamily="34" charset="0"/>
              </a:rPr>
              <a:t>reduce our </a:t>
            </a:r>
            <a:r>
              <a:rPr lang="en-US" sz="907" dirty="0">
                <a:latin typeface="Calibri" panose="020F0502020204030204" pitchFamily="34" charset="0"/>
                <a:ea typeface="ＭＳ Ｐゴシック" charset="0"/>
                <a:cs typeface="Calibri" panose="020F0502020204030204" pitchFamily="34" charset="0"/>
              </a:rPr>
              <a:t>carbon footprint. </a:t>
            </a:r>
          </a:p>
        </p:txBody>
      </p:sp>
      <p:sp>
        <p:nvSpPr>
          <p:cNvPr id="13" name="TextBox 12">
            <a:extLst>
              <a:ext uri="{FF2B5EF4-FFF2-40B4-BE49-F238E27FC236}">
                <a16:creationId xmlns:a16="http://schemas.microsoft.com/office/drawing/2014/main" id="{B3FC9539-96D6-42BC-B752-CCE42D522758}"/>
              </a:ext>
            </a:extLst>
          </p:cNvPr>
          <p:cNvSpPr txBox="1"/>
          <p:nvPr/>
        </p:nvSpPr>
        <p:spPr>
          <a:xfrm>
            <a:off x="272471" y="1973315"/>
            <a:ext cx="5535976" cy="1284967"/>
          </a:xfrm>
          <a:prstGeom prst="rect">
            <a:avLst/>
          </a:prstGeom>
          <a:noFill/>
        </p:spPr>
        <p:txBody>
          <a:bodyPr wrap="square" rtlCol="0">
            <a:spAutoFit/>
          </a:bodyPr>
          <a:lstStyle/>
          <a:p>
            <a:pPr>
              <a:lnSpc>
                <a:spcPts val="998"/>
              </a:lnSpc>
              <a:spcAft>
                <a:spcPts val="272"/>
              </a:spcAft>
              <a:defRPr/>
            </a:pPr>
            <a:r>
              <a:rPr lang="en-US" sz="907" b="1" dirty="0">
                <a:solidFill>
                  <a:srgbClr val="D31245"/>
                </a:solidFill>
                <a:latin typeface="Arial" charset="0"/>
                <a:ea typeface="ＭＳ Ｐゴシック" charset="0"/>
                <a:cs typeface="ＭＳ Ｐゴシック" charset="0"/>
              </a:rPr>
              <a:t>Background information</a:t>
            </a:r>
          </a:p>
          <a:p>
            <a:pPr>
              <a:lnSpc>
                <a:spcPts val="998"/>
              </a:lnSpc>
              <a:spcAft>
                <a:spcPts val="272"/>
              </a:spcAft>
              <a:defRPr/>
            </a:pPr>
            <a:r>
              <a:rPr lang="en-GB" sz="900" dirty="0">
                <a:latin typeface="Calibri" panose="020F0502020204030204" pitchFamily="34" charset="0"/>
                <a:ea typeface="ＭＳ Ｐゴシック" charset="0"/>
                <a:cs typeface="Calibri" panose="020F0502020204030204" pitchFamily="34" charset="0"/>
              </a:rPr>
              <a:t>This project builds on work that pupils carried out on testing the best conditions for growing different varieties of peas. The pupils found that </a:t>
            </a:r>
            <a:r>
              <a:rPr lang="en-GB" sz="900" dirty="0" err="1">
                <a:latin typeface="Calibri" panose="020F0502020204030204" pitchFamily="34" charset="0"/>
                <a:ea typeface="ＭＳ Ｐゴシック" charset="0"/>
                <a:cs typeface="Calibri" panose="020F0502020204030204" pitchFamily="34" charset="0"/>
              </a:rPr>
              <a:t>Blackdown</a:t>
            </a:r>
            <a:r>
              <a:rPr lang="en-GB" sz="900" dirty="0">
                <a:latin typeface="Calibri" panose="020F0502020204030204" pitchFamily="34" charset="0"/>
                <a:ea typeface="ＭＳ Ｐゴシック" charset="0"/>
                <a:cs typeface="Calibri" panose="020F0502020204030204" pitchFamily="34" charset="0"/>
              </a:rPr>
              <a:t> Blue pea grew successfully in our raised beds. The pupils also helped to train new recruits to the eco-STEM club about seed germination, how to make structures to support the growth of plants and how to monitor the conditions that they are grown in. The pupils also found that Pea Rosa grew successfully in pots. They were able to save seeds from both peas. To move the project forward, the pupils will use their skills to test which fruit and vegetables they can grow in our school ground. To help us do this, Garden Organic have donated The Mayor of Leicester peas from their heritage seed library; these peas are not widely available, and the pupils will aim to collect seeds, to return to the library.</a:t>
            </a:r>
            <a:endParaRPr lang="en-US" sz="900" dirty="0">
              <a:latin typeface="Calibri" panose="020F0502020204030204" pitchFamily="34" charset="0"/>
              <a:ea typeface="ＭＳ Ｐゴシック" charset="0"/>
              <a:cs typeface="Calibri" panose="020F0502020204030204" pitchFamily="34" charset="0"/>
            </a:endParaRPr>
          </a:p>
        </p:txBody>
      </p:sp>
      <p:sp>
        <p:nvSpPr>
          <p:cNvPr id="14" name="TextBox 13">
            <a:extLst>
              <a:ext uri="{FF2B5EF4-FFF2-40B4-BE49-F238E27FC236}">
                <a16:creationId xmlns:a16="http://schemas.microsoft.com/office/drawing/2014/main" id="{DF2099B5-4B6A-4186-9D78-2F3387BE1A4C}"/>
              </a:ext>
            </a:extLst>
          </p:cNvPr>
          <p:cNvSpPr txBox="1"/>
          <p:nvPr/>
        </p:nvSpPr>
        <p:spPr>
          <a:xfrm>
            <a:off x="180635" y="3439029"/>
            <a:ext cx="5409279" cy="2336537"/>
          </a:xfrm>
          <a:prstGeom prst="rect">
            <a:avLst/>
          </a:prstGeom>
          <a:noFill/>
        </p:spPr>
        <p:txBody>
          <a:bodyPr wrap="square" rtlCol="0">
            <a:spAutoFit/>
          </a:bodyPr>
          <a:lstStyle/>
          <a:p>
            <a:pPr>
              <a:lnSpc>
                <a:spcPts val="998"/>
              </a:lnSpc>
              <a:spcAft>
                <a:spcPts val="272"/>
              </a:spcAft>
              <a:defRPr/>
            </a:pPr>
            <a:r>
              <a:rPr lang="en-US" sz="907" b="1" dirty="0">
                <a:solidFill>
                  <a:srgbClr val="D31245"/>
                </a:solidFill>
                <a:latin typeface="Arial" charset="0"/>
                <a:ea typeface="ＭＳ Ｐゴシック" charset="0"/>
                <a:cs typeface="ＭＳ Ｐゴシック" charset="0"/>
              </a:rPr>
              <a:t>Research and investigations undertaken</a:t>
            </a:r>
          </a:p>
          <a:p>
            <a:pPr>
              <a:lnSpc>
                <a:spcPts val="998"/>
              </a:lnSpc>
              <a:spcAft>
                <a:spcPts val="272"/>
              </a:spcAft>
              <a:defRPr/>
            </a:pPr>
            <a:r>
              <a:rPr lang="en-US" sz="900" b="1" dirty="0">
                <a:latin typeface="Arial" charset="0"/>
                <a:ea typeface="ＭＳ Ｐゴシック" charset="0"/>
                <a:cs typeface="ＭＳ Ｐゴシック" charset="0"/>
              </a:rPr>
              <a:t>February</a:t>
            </a:r>
          </a:p>
          <a:p>
            <a:pPr>
              <a:lnSpc>
                <a:spcPts val="998"/>
              </a:lnSpc>
              <a:spcAft>
                <a:spcPts val="272"/>
              </a:spcAft>
              <a:defRPr/>
            </a:pPr>
            <a:r>
              <a:rPr lang="en-GB" sz="900" dirty="0"/>
              <a:t>Our STEM partner gave a talk to the pupils about the importance of green walls and edible planters to pupils in the club. She informed the pupils about the benefits of growing food in schools such as promoting healthy eat and broadening pupils' skills. She also discussed the benefits of increasing pupils' environmental awareness. She explained that vertical beds are being successfully used around the world such as in New York and how pupils can go from being consumers to being producers. </a:t>
            </a:r>
          </a:p>
          <a:p>
            <a:pPr>
              <a:lnSpc>
                <a:spcPts val="998"/>
              </a:lnSpc>
              <a:spcAft>
                <a:spcPts val="272"/>
              </a:spcAft>
              <a:defRPr/>
            </a:pPr>
            <a:r>
              <a:rPr lang="en-GB" sz="900" b="1" dirty="0"/>
              <a:t>March</a:t>
            </a:r>
          </a:p>
          <a:p>
            <a:pPr>
              <a:lnSpc>
                <a:spcPts val="998"/>
              </a:lnSpc>
              <a:spcAft>
                <a:spcPts val="272"/>
              </a:spcAft>
              <a:defRPr/>
            </a:pPr>
            <a:r>
              <a:rPr lang="en-GB" sz="900" dirty="0"/>
              <a:t>6 pupils had the opportunity to visit the Royal Society to present the work that they have been completing in eco-STEM club. To prepare, all pupils that attend eco-STEM club have been programming </a:t>
            </a:r>
            <a:r>
              <a:rPr lang="en-GB" sz="900" dirty="0" err="1"/>
              <a:t>micorbits</a:t>
            </a:r>
            <a:r>
              <a:rPr lang="en-GB" sz="900" dirty="0"/>
              <a:t>, using pH probes and looking at the carbon footprint of the food that we eat. This was so that the 6 pupils representing us had some hands-on activities that could be used in the workshop. Whilst there, pupils were taught valuable presentation skills before going into their workshop and interacting with pupils from other schools, teachers and research fellows. We had a lovely day out and the pupils were very excited to continue their project on testing which fruit and vegetables are possible to grow in our school environment.</a:t>
            </a:r>
          </a:p>
          <a:p>
            <a:pPr>
              <a:lnSpc>
                <a:spcPts val="998"/>
              </a:lnSpc>
              <a:spcAft>
                <a:spcPts val="272"/>
              </a:spcAft>
              <a:defRPr/>
            </a:pPr>
            <a:endParaRPr lang="en-US" sz="907" dirty="0">
              <a:latin typeface="Arial" charset="0"/>
              <a:ea typeface="ＭＳ Ｐゴシック" charset="0"/>
              <a:cs typeface="ＭＳ Ｐゴシック" charset="0"/>
            </a:endParaRPr>
          </a:p>
        </p:txBody>
      </p:sp>
      <p:sp>
        <p:nvSpPr>
          <p:cNvPr id="15" name="TextBox 14">
            <a:extLst>
              <a:ext uri="{FF2B5EF4-FFF2-40B4-BE49-F238E27FC236}">
                <a16:creationId xmlns:a16="http://schemas.microsoft.com/office/drawing/2014/main" id="{17BA34DB-C69D-40DF-87DB-DB8810E33C42}"/>
              </a:ext>
            </a:extLst>
          </p:cNvPr>
          <p:cNvSpPr txBox="1"/>
          <p:nvPr/>
        </p:nvSpPr>
        <p:spPr>
          <a:xfrm>
            <a:off x="6415191" y="5412563"/>
            <a:ext cx="1532361" cy="1023550"/>
          </a:xfrm>
          <a:prstGeom prst="rect">
            <a:avLst/>
          </a:prstGeom>
          <a:noFill/>
        </p:spPr>
        <p:txBody>
          <a:bodyPr wrap="square" rtlCol="0">
            <a:spAutoFit/>
          </a:bodyPr>
          <a:lstStyle/>
          <a:p>
            <a:pPr>
              <a:lnSpc>
                <a:spcPts val="998"/>
              </a:lnSpc>
              <a:spcAft>
                <a:spcPts val="272"/>
              </a:spcAft>
              <a:defRPr/>
            </a:pPr>
            <a:r>
              <a:rPr lang="en-US" sz="907" b="1" dirty="0">
                <a:solidFill>
                  <a:srgbClr val="D31245"/>
                </a:solidFill>
                <a:latin typeface="Arial" charset="0"/>
                <a:ea typeface="ＭＳ Ｐゴシック" charset="0"/>
                <a:cs typeface="ＭＳ Ｐゴシック" charset="0"/>
              </a:rPr>
              <a:t>Next steps</a:t>
            </a:r>
          </a:p>
          <a:p>
            <a:pPr>
              <a:lnSpc>
                <a:spcPts val="998"/>
              </a:lnSpc>
              <a:spcAft>
                <a:spcPts val="272"/>
              </a:spcAft>
              <a:defRPr/>
            </a:pPr>
            <a:r>
              <a:rPr lang="en-GB" sz="800" dirty="0"/>
              <a:t>Harvest the vegetables that we have currently growing. We will used the seeds that we have saved in the next growing season. Train new pupils that would like to be eco monitors.</a:t>
            </a:r>
          </a:p>
        </p:txBody>
      </p:sp>
      <p:pic>
        <p:nvPicPr>
          <p:cNvPr id="20" name="Picture 2" descr="Partnership Grants chartermark.jpg">
            <a:extLst>
              <a:ext uri="{FF2B5EF4-FFF2-40B4-BE49-F238E27FC236}">
                <a16:creationId xmlns:a16="http://schemas.microsoft.com/office/drawing/2014/main" id="{27E9673A-9AFD-4302-9331-7B65CF7C433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47515" y="6423684"/>
            <a:ext cx="1896970" cy="399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2" name="Straight Connector 21">
            <a:extLst>
              <a:ext uri="{FF2B5EF4-FFF2-40B4-BE49-F238E27FC236}">
                <a16:creationId xmlns:a16="http://schemas.microsoft.com/office/drawing/2014/main" id="{53525B69-D8AD-4020-B9CF-AB5A04CBAE32}"/>
              </a:ext>
            </a:extLst>
          </p:cNvPr>
          <p:cNvCxnSpPr>
            <a:cxnSpLocks/>
          </p:cNvCxnSpPr>
          <p:nvPr/>
        </p:nvCxnSpPr>
        <p:spPr bwMode="auto">
          <a:xfrm flipV="1">
            <a:off x="6096000" y="1044102"/>
            <a:ext cx="0" cy="5353660"/>
          </a:xfrm>
          <a:prstGeom prst="line">
            <a:avLst/>
          </a:prstGeom>
          <a:ln w="38100">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17" name="Rectangle 8">
            <a:extLst>
              <a:ext uri="{FF2B5EF4-FFF2-40B4-BE49-F238E27FC236}">
                <a16:creationId xmlns:a16="http://schemas.microsoft.com/office/drawing/2014/main" id="{21EEFE01-1616-4E9F-95E7-19E8F17E0891}"/>
              </a:ext>
            </a:extLst>
          </p:cNvPr>
          <p:cNvSpPr>
            <a:spLocks noChangeArrowheads="1"/>
          </p:cNvSpPr>
          <p:nvPr/>
        </p:nvSpPr>
        <p:spPr bwMode="auto">
          <a:xfrm>
            <a:off x="1523881" y="1697"/>
            <a:ext cx="9144240" cy="1105431"/>
          </a:xfrm>
          <a:prstGeom prst="rect">
            <a:avLst/>
          </a:prstGeom>
          <a:solidFill>
            <a:srgbClr val="EDE7D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63070" tIns="16329" rIns="163070" bIns="16329"/>
          <a:lstStyle>
            <a:lvl1pPr>
              <a:spcBef>
                <a:spcPct val="20000"/>
              </a:spcBef>
              <a:buChar char="•"/>
              <a:defRPr sz="105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91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76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9pPr>
          </a:lstStyle>
          <a:p>
            <a:pPr eaLnBrk="1" hangingPunct="1">
              <a:lnSpc>
                <a:spcPct val="150000"/>
              </a:lnSpc>
              <a:spcBef>
                <a:spcPct val="0"/>
              </a:spcBef>
              <a:buFontTx/>
              <a:buNone/>
            </a:pPr>
            <a:r>
              <a:rPr lang="en-GB" altLang="en-US" sz="1633" b="1" dirty="0">
                <a:solidFill>
                  <a:srgbClr val="D31245"/>
                </a:solidFill>
              </a:rPr>
              <a:t>Investigating the Optimal Growing conditions for food to grow in our school.  </a:t>
            </a:r>
            <a:endParaRPr lang="en-GB" altLang="en-US" sz="1633" b="1" i="1" dirty="0">
              <a:solidFill>
                <a:srgbClr val="D31245"/>
              </a:solidFill>
            </a:endParaRPr>
          </a:p>
          <a:p>
            <a:pPr eaLnBrk="1" hangingPunct="1">
              <a:lnSpc>
                <a:spcPct val="150000"/>
              </a:lnSpc>
              <a:spcBef>
                <a:spcPct val="0"/>
              </a:spcBef>
              <a:buFontTx/>
              <a:buNone/>
            </a:pPr>
            <a:r>
              <a:rPr lang="en-GB" altLang="en-US" sz="907" b="1" dirty="0">
                <a:solidFill>
                  <a:srgbClr val="1D1D1C"/>
                </a:solidFill>
              </a:rPr>
              <a:t>School/college name Aston Fields Middle School</a:t>
            </a:r>
          </a:p>
          <a:p>
            <a:pPr eaLnBrk="1" hangingPunct="1">
              <a:lnSpc>
                <a:spcPct val="150000"/>
              </a:lnSpc>
              <a:spcBef>
                <a:spcPct val="0"/>
              </a:spcBef>
              <a:buFontTx/>
              <a:buNone/>
            </a:pPr>
            <a:r>
              <a:rPr lang="en-GB" altLang="en-US" sz="907" b="1" dirty="0">
                <a:solidFill>
                  <a:srgbClr val="1D1D1C"/>
                </a:solidFill>
              </a:rPr>
              <a:t>STEM partner organisation name: Portsmouth University; </a:t>
            </a:r>
          </a:p>
          <a:p>
            <a:pPr eaLnBrk="1" hangingPunct="1">
              <a:lnSpc>
                <a:spcPct val="150000"/>
              </a:lnSpc>
              <a:spcBef>
                <a:spcPct val="0"/>
              </a:spcBef>
              <a:buFontTx/>
              <a:buNone/>
            </a:pPr>
            <a:r>
              <a:rPr lang="en-GB" altLang="en-US" sz="907" b="1" dirty="0">
                <a:solidFill>
                  <a:srgbClr val="1D1D1C"/>
                </a:solidFill>
              </a:rPr>
              <a:t>Garden Organic</a:t>
            </a:r>
            <a:endParaRPr lang="en-GB" altLang="en-US" sz="816" b="1" dirty="0">
              <a:solidFill>
                <a:srgbClr val="1D1D1C"/>
              </a:solidFill>
            </a:endParaRPr>
          </a:p>
          <a:p>
            <a:pPr eaLnBrk="1" hangingPunct="1">
              <a:lnSpc>
                <a:spcPct val="110000"/>
              </a:lnSpc>
              <a:spcBef>
                <a:spcPct val="0"/>
              </a:spcBef>
              <a:spcAft>
                <a:spcPct val="30000"/>
              </a:spcAft>
              <a:buFontTx/>
              <a:buNone/>
            </a:pPr>
            <a:endParaRPr lang="en-GB" altLang="en-US" sz="634" b="1" dirty="0">
              <a:solidFill>
                <a:srgbClr val="1D1D1C"/>
              </a:solidFill>
            </a:endParaRPr>
          </a:p>
        </p:txBody>
      </p:sp>
      <p:sp>
        <p:nvSpPr>
          <p:cNvPr id="23" name="Rectangle 6">
            <a:extLst>
              <a:ext uri="{FF2B5EF4-FFF2-40B4-BE49-F238E27FC236}">
                <a16:creationId xmlns:a16="http://schemas.microsoft.com/office/drawing/2014/main" id="{A90CBBAC-3506-4EA6-A88B-C37A7CACAF8A}"/>
              </a:ext>
            </a:extLst>
          </p:cNvPr>
          <p:cNvSpPr>
            <a:spLocks noChangeArrowheads="1"/>
          </p:cNvSpPr>
          <p:nvPr/>
        </p:nvSpPr>
        <p:spPr bwMode="auto">
          <a:xfrm>
            <a:off x="6766785" y="530971"/>
            <a:ext cx="934581" cy="450850"/>
          </a:xfrm>
          <a:prstGeom prst="rect">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042988">
              <a:spcBef>
                <a:spcPct val="20000"/>
              </a:spcBef>
              <a:buChar char="•"/>
              <a:defRPr sz="10500">
                <a:solidFill>
                  <a:schemeClr val="tx1"/>
                </a:solidFill>
                <a:latin typeface="Arial" panose="020B0604020202020204" pitchFamily="34" charset="0"/>
                <a:ea typeface="ＭＳ Ｐゴシック" panose="020B0600070205080204" pitchFamily="34" charset="-128"/>
              </a:defRPr>
            </a:lvl1pPr>
            <a:lvl2pPr marL="742950" indent="-285750" defTabSz="1042988">
              <a:spcBef>
                <a:spcPct val="20000"/>
              </a:spcBef>
              <a:buChar char="–"/>
              <a:defRPr sz="9100">
                <a:solidFill>
                  <a:schemeClr val="tx1"/>
                </a:solidFill>
                <a:latin typeface="Arial" panose="020B0604020202020204" pitchFamily="34" charset="0"/>
                <a:ea typeface="ＭＳ Ｐゴシック" panose="020B0600070205080204" pitchFamily="34" charset="-128"/>
              </a:defRPr>
            </a:lvl2pPr>
            <a:lvl3pPr marL="1143000" indent="-228600" defTabSz="1042988">
              <a:spcBef>
                <a:spcPct val="20000"/>
              </a:spcBef>
              <a:buChar char="•"/>
              <a:defRPr sz="7600">
                <a:solidFill>
                  <a:schemeClr val="tx1"/>
                </a:solidFill>
                <a:latin typeface="Arial" panose="020B0604020202020204" pitchFamily="34" charset="0"/>
                <a:ea typeface="ＭＳ Ｐゴシック" panose="020B0600070205080204" pitchFamily="34" charset="-128"/>
              </a:defRPr>
            </a:lvl3pPr>
            <a:lvl4pPr marL="1600200" indent="-228600" defTabSz="1042988">
              <a:spcBef>
                <a:spcPct val="20000"/>
              </a:spcBef>
              <a:buChar char="–"/>
              <a:defRPr sz="6500">
                <a:solidFill>
                  <a:schemeClr val="tx1"/>
                </a:solidFill>
                <a:latin typeface="Arial" panose="020B0604020202020204" pitchFamily="34" charset="0"/>
                <a:ea typeface="ＭＳ Ｐゴシック" panose="020B0600070205080204" pitchFamily="34" charset="-128"/>
              </a:defRPr>
            </a:lvl4pPr>
            <a:lvl5pPr marL="2057400" indent="-228600" defTabSz="1042988">
              <a:spcBef>
                <a:spcPct val="20000"/>
              </a:spcBef>
              <a:buChar char="»"/>
              <a:defRPr sz="6500">
                <a:solidFill>
                  <a:schemeClr val="tx1"/>
                </a:solidFill>
                <a:latin typeface="Arial" panose="020B0604020202020204" pitchFamily="34" charset="0"/>
                <a:ea typeface="ＭＳ Ｐゴシック" panose="020B0600070205080204" pitchFamily="34" charset="-128"/>
              </a:defRPr>
            </a:lvl5pPr>
            <a:lvl6pPr marL="25146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6pPr>
            <a:lvl7pPr marL="29718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7pPr>
            <a:lvl8pPr marL="34290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8pPr>
            <a:lvl9pPr marL="38862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endParaRPr lang="en-US" altLang="en-US" sz="726" dirty="0"/>
          </a:p>
        </p:txBody>
      </p:sp>
      <p:sp>
        <p:nvSpPr>
          <p:cNvPr id="24" name="Rectangle 6">
            <a:extLst>
              <a:ext uri="{FF2B5EF4-FFF2-40B4-BE49-F238E27FC236}">
                <a16:creationId xmlns:a16="http://schemas.microsoft.com/office/drawing/2014/main" id="{0EDED5B6-1259-48DE-95A2-6D6C34F542EA}"/>
              </a:ext>
            </a:extLst>
          </p:cNvPr>
          <p:cNvSpPr>
            <a:spLocks noChangeArrowheads="1"/>
          </p:cNvSpPr>
          <p:nvPr/>
        </p:nvSpPr>
        <p:spPr bwMode="auto">
          <a:xfrm>
            <a:off x="9491376" y="380573"/>
            <a:ext cx="934581" cy="450850"/>
          </a:xfrm>
          <a:prstGeom prst="rect">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042988">
              <a:spcBef>
                <a:spcPct val="20000"/>
              </a:spcBef>
              <a:buChar char="•"/>
              <a:defRPr sz="10500">
                <a:solidFill>
                  <a:schemeClr val="tx1"/>
                </a:solidFill>
                <a:latin typeface="Arial" panose="020B0604020202020204" pitchFamily="34" charset="0"/>
                <a:ea typeface="ＭＳ Ｐゴシック" panose="020B0600070205080204" pitchFamily="34" charset="-128"/>
              </a:defRPr>
            </a:lvl1pPr>
            <a:lvl2pPr marL="742950" indent="-285750" defTabSz="1042988">
              <a:spcBef>
                <a:spcPct val="20000"/>
              </a:spcBef>
              <a:buChar char="–"/>
              <a:defRPr sz="9100">
                <a:solidFill>
                  <a:schemeClr val="tx1"/>
                </a:solidFill>
                <a:latin typeface="Arial" panose="020B0604020202020204" pitchFamily="34" charset="0"/>
                <a:ea typeface="ＭＳ Ｐゴシック" panose="020B0600070205080204" pitchFamily="34" charset="-128"/>
              </a:defRPr>
            </a:lvl2pPr>
            <a:lvl3pPr marL="1143000" indent="-228600" defTabSz="1042988">
              <a:spcBef>
                <a:spcPct val="20000"/>
              </a:spcBef>
              <a:buChar char="•"/>
              <a:defRPr sz="7600">
                <a:solidFill>
                  <a:schemeClr val="tx1"/>
                </a:solidFill>
                <a:latin typeface="Arial" panose="020B0604020202020204" pitchFamily="34" charset="0"/>
                <a:ea typeface="ＭＳ Ｐゴシック" panose="020B0600070205080204" pitchFamily="34" charset="-128"/>
              </a:defRPr>
            </a:lvl3pPr>
            <a:lvl4pPr marL="1600200" indent="-228600" defTabSz="1042988">
              <a:spcBef>
                <a:spcPct val="20000"/>
              </a:spcBef>
              <a:buChar char="–"/>
              <a:defRPr sz="6500">
                <a:solidFill>
                  <a:schemeClr val="tx1"/>
                </a:solidFill>
                <a:latin typeface="Arial" panose="020B0604020202020204" pitchFamily="34" charset="0"/>
                <a:ea typeface="ＭＳ Ｐゴシック" panose="020B0600070205080204" pitchFamily="34" charset="-128"/>
              </a:defRPr>
            </a:lvl4pPr>
            <a:lvl5pPr marL="2057400" indent="-228600" defTabSz="1042988">
              <a:spcBef>
                <a:spcPct val="20000"/>
              </a:spcBef>
              <a:buChar char="»"/>
              <a:defRPr sz="6500">
                <a:solidFill>
                  <a:schemeClr val="tx1"/>
                </a:solidFill>
                <a:latin typeface="Arial" panose="020B0604020202020204" pitchFamily="34" charset="0"/>
                <a:ea typeface="ＭＳ Ｐゴシック" panose="020B0600070205080204" pitchFamily="34" charset="-128"/>
              </a:defRPr>
            </a:lvl5pPr>
            <a:lvl6pPr marL="25146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6pPr>
            <a:lvl7pPr marL="29718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7pPr>
            <a:lvl8pPr marL="34290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8pPr>
            <a:lvl9pPr marL="38862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726" dirty="0"/>
              <a:t>Your STEM partner logo here</a:t>
            </a:r>
          </a:p>
        </p:txBody>
      </p:sp>
      <p:pic>
        <p:nvPicPr>
          <p:cNvPr id="10" name="Picture 9" descr="Icon&#10;&#10;Description automatically generated">
            <a:extLst>
              <a:ext uri="{FF2B5EF4-FFF2-40B4-BE49-F238E27FC236}">
                <a16:creationId xmlns:a16="http://schemas.microsoft.com/office/drawing/2014/main" id="{43222ED6-0C5E-7632-1B65-31359B96B77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85045" y="409525"/>
            <a:ext cx="1655853" cy="450851"/>
          </a:xfrm>
          <a:prstGeom prst="rect">
            <a:avLst/>
          </a:prstGeom>
        </p:spPr>
      </p:pic>
      <p:pic>
        <p:nvPicPr>
          <p:cNvPr id="2" name="Picture 1" descr="A picture containing text&#10;&#10;Description automatically generated">
            <a:extLst>
              <a:ext uri="{FF2B5EF4-FFF2-40B4-BE49-F238E27FC236}">
                <a16:creationId xmlns:a16="http://schemas.microsoft.com/office/drawing/2014/main" id="{CD81C16D-F71F-4617-A873-ED6A3D62D34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83107" y="320472"/>
            <a:ext cx="623952" cy="800380"/>
          </a:xfrm>
          <a:prstGeom prst="rect">
            <a:avLst/>
          </a:prstGeom>
        </p:spPr>
      </p:pic>
      <p:sp>
        <p:nvSpPr>
          <p:cNvPr id="3" name="TextBox 2">
            <a:extLst>
              <a:ext uri="{FF2B5EF4-FFF2-40B4-BE49-F238E27FC236}">
                <a16:creationId xmlns:a16="http://schemas.microsoft.com/office/drawing/2014/main" id="{432F119D-7AA5-CE3A-B5D6-F75974478D5F}"/>
              </a:ext>
            </a:extLst>
          </p:cNvPr>
          <p:cNvSpPr txBox="1"/>
          <p:nvPr/>
        </p:nvSpPr>
        <p:spPr>
          <a:xfrm>
            <a:off x="6207058" y="1200172"/>
            <a:ext cx="5381195" cy="3139321"/>
          </a:xfrm>
          <a:prstGeom prst="rect">
            <a:avLst/>
          </a:prstGeom>
          <a:noFill/>
        </p:spPr>
        <p:txBody>
          <a:bodyPr wrap="square" rtlCol="0">
            <a:spAutoFit/>
          </a:bodyPr>
          <a:lstStyle/>
          <a:p>
            <a:endParaRPr lang="en-GB" sz="900" dirty="0"/>
          </a:p>
          <a:p>
            <a:r>
              <a:rPr lang="en-GB" sz="900" b="1" dirty="0"/>
              <a:t>May</a:t>
            </a:r>
          </a:p>
          <a:p>
            <a:r>
              <a:rPr lang="en-GB" sz="900" dirty="0"/>
              <a:t>A representative from LEAF education delivered a sustainability workshop to selected pupils in year 7. They discussed the importance of planting seeds and understanding how seeds grow and develop roots. Pupils then planted some seeds in sustainable pots. They then made seed bombs loaded with topsoil and wildflower seeds. The pupils had great fun throwing them around the green area in the jubilee garden. </a:t>
            </a:r>
          </a:p>
          <a:p>
            <a:r>
              <a:rPr lang="en-GB" sz="900" b="1" dirty="0"/>
              <a:t>April-July </a:t>
            </a:r>
          </a:p>
          <a:p>
            <a:r>
              <a:rPr lang="en-US" sz="900" dirty="0">
                <a:latin typeface="Calibri" panose="020F0502020204030204" pitchFamily="34" charset="0"/>
                <a:ea typeface="ＭＳ Ｐゴシック" charset="0"/>
                <a:cs typeface="Calibri" panose="020F0502020204030204" pitchFamily="34" charset="0"/>
              </a:rPr>
              <a:t>We prepared the vertical and raised beds. Using the skills that we had learnt, we potted our seeds and put them in our greenhouse and inside the classroom. We monitored the plants and watered them. When they were ready, we planted out the seedlings into the different beds. </a:t>
            </a:r>
          </a:p>
          <a:p>
            <a:r>
              <a:rPr lang="en-US" sz="900" dirty="0">
                <a:latin typeface="Calibri" panose="020F0502020204030204" pitchFamily="34" charset="0"/>
                <a:ea typeface="ＭＳ Ｐゴシック" charset="0"/>
                <a:cs typeface="Calibri" panose="020F0502020204030204" pitchFamily="34" charset="0"/>
              </a:rPr>
              <a:t>Pupils used moister sensors and their pH sensors to monitor the growth of the vegetables. </a:t>
            </a:r>
            <a:r>
              <a:rPr lang="en-GB" sz="900" dirty="0">
                <a:latin typeface="Calibri" panose="020F0502020204030204" pitchFamily="34" charset="0"/>
                <a:cs typeface="Calibri" panose="020F0502020204030204" pitchFamily="34" charset="0"/>
              </a:rPr>
              <a:t>These were then planted out and the pupils enjoyed watching them grow. Before the end of term pupils were able to harvest some of the plants and share them with the DT department and take some home.</a:t>
            </a:r>
            <a:endParaRPr lang="en-GB" sz="900" dirty="0"/>
          </a:p>
          <a:p>
            <a:endParaRPr lang="en-GB" sz="900" b="1" dirty="0"/>
          </a:p>
          <a:p>
            <a:endParaRPr lang="en-GB" sz="900" b="1" dirty="0"/>
          </a:p>
          <a:p>
            <a:r>
              <a:rPr lang="en-GB" sz="900" b="1" dirty="0"/>
              <a:t>September</a:t>
            </a:r>
          </a:p>
          <a:p>
            <a:r>
              <a:rPr lang="en-GB" sz="900" dirty="0"/>
              <a:t>our STEM partner, Catrina from Garden Organic, visited the school. She gave a presentation to the pupils about what the seed library does and why they are helping to conserve heritage vegetables that are not widely available. Pupils were shown how to save seeds from plants such as peas, beans and carrots.  We were able to show the different plants that we had been growing and she was pleased to see that we still had plants to harvest. We put our new seed saving skills into practice and collected lots of seeds from the pea plants that we had. </a:t>
            </a:r>
          </a:p>
        </p:txBody>
      </p:sp>
      <p:pic>
        <p:nvPicPr>
          <p:cNvPr id="5" name="Picture 4" descr="A person holding a ball of dirt&#10;&#10;Description automatically generated">
            <a:extLst>
              <a:ext uri="{FF2B5EF4-FFF2-40B4-BE49-F238E27FC236}">
                <a16:creationId xmlns:a16="http://schemas.microsoft.com/office/drawing/2014/main" id="{0AF4E030-F598-2089-FD96-378B40D770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080735" y="246817"/>
            <a:ext cx="892834" cy="1190445"/>
          </a:xfrm>
          <a:prstGeom prst="rect">
            <a:avLst/>
          </a:prstGeom>
        </p:spPr>
      </p:pic>
      <p:pic>
        <p:nvPicPr>
          <p:cNvPr id="19" name="Picture 18" descr="A plant in a pot&#10;&#10;Description automatically generated">
            <a:extLst>
              <a:ext uri="{FF2B5EF4-FFF2-40B4-BE49-F238E27FC236}">
                <a16:creationId xmlns:a16="http://schemas.microsoft.com/office/drawing/2014/main" id="{377B276C-E6F7-610F-8830-709520DDD8D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10788" y="5758302"/>
            <a:ext cx="1337090" cy="1011832"/>
          </a:xfrm>
          <a:prstGeom prst="rect">
            <a:avLst/>
          </a:prstGeom>
        </p:spPr>
      </p:pic>
      <p:pic>
        <p:nvPicPr>
          <p:cNvPr id="26" name="Picture 25" descr="A plant growing in a pocket&#10;&#10;Description automatically generated">
            <a:extLst>
              <a:ext uri="{FF2B5EF4-FFF2-40B4-BE49-F238E27FC236}">
                <a16:creationId xmlns:a16="http://schemas.microsoft.com/office/drawing/2014/main" id="{971FD327-127F-A859-BADE-458B65000A68}"/>
              </a:ext>
            </a:extLst>
          </p:cNvPr>
          <p:cNvPicPr>
            <a:picLocks noChangeAspect="1"/>
          </p:cNvPicPr>
          <p:nvPr/>
        </p:nvPicPr>
        <p:blipFill>
          <a:blip r:embed="rId8">
            <a:extLst>
              <a:ext uri="{28A0092B-C50C-407E-A947-70E740481C1C}">
                <a14:useLocalDpi xmlns:a14="http://schemas.microsoft.com/office/drawing/2010/main" val="0"/>
              </a:ext>
            </a:extLst>
          </a:blip>
          <a:srcRect l="4499" t="5056" r="16163" b="28282"/>
          <a:stretch/>
        </p:blipFill>
        <p:spPr>
          <a:xfrm flipH="1">
            <a:off x="174595" y="5742407"/>
            <a:ext cx="1581707" cy="996750"/>
          </a:xfrm>
          <a:prstGeom prst="rect">
            <a:avLst/>
          </a:prstGeom>
        </p:spPr>
      </p:pic>
      <p:pic>
        <p:nvPicPr>
          <p:cNvPr id="28" name="Picture 27" descr="A person holding a plant in a pot&#10;&#10;Description automatically generated">
            <a:extLst>
              <a:ext uri="{FF2B5EF4-FFF2-40B4-BE49-F238E27FC236}">
                <a16:creationId xmlns:a16="http://schemas.microsoft.com/office/drawing/2014/main" id="{D2C65132-CC8A-096C-D544-6B8B77F0829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459587" y="4219645"/>
            <a:ext cx="715646" cy="954194"/>
          </a:xfrm>
          <a:prstGeom prst="rect">
            <a:avLst/>
          </a:prstGeom>
        </p:spPr>
      </p:pic>
      <p:pic>
        <p:nvPicPr>
          <p:cNvPr id="30" name="Picture 29" descr="A person holding a pea plant&#10;&#10;Description automatically generated">
            <a:extLst>
              <a:ext uri="{FF2B5EF4-FFF2-40B4-BE49-F238E27FC236}">
                <a16:creationId xmlns:a16="http://schemas.microsoft.com/office/drawing/2014/main" id="{312884AC-ADDC-AB8B-7D63-96F72BE4E6DC}"/>
              </a:ext>
            </a:extLst>
          </p:cNvPr>
          <p:cNvPicPr>
            <a:picLocks noChangeAspect="1"/>
          </p:cNvPicPr>
          <p:nvPr/>
        </p:nvPicPr>
        <p:blipFill>
          <a:blip r:embed="rId10">
            <a:extLst>
              <a:ext uri="{28A0092B-C50C-407E-A947-70E740481C1C}">
                <a14:useLocalDpi xmlns:a14="http://schemas.microsoft.com/office/drawing/2010/main" val="0"/>
              </a:ext>
            </a:extLst>
          </a:blip>
          <a:srcRect l="13327" b="32857"/>
          <a:stretch/>
        </p:blipFill>
        <p:spPr>
          <a:xfrm>
            <a:off x="2075492" y="5653918"/>
            <a:ext cx="1281980" cy="1155364"/>
          </a:xfrm>
          <a:prstGeom prst="rect">
            <a:avLst/>
          </a:prstGeom>
        </p:spPr>
      </p:pic>
      <p:pic>
        <p:nvPicPr>
          <p:cNvPr id="32" name="Picture 31" descr="A plant growing in a wall&#10;&#10;Description automatically generated">
            <a:extLst>
              <a:ext uri="{FF2B5EF4-FFF2-40B4-BE49-F238E27FC236}">
                <a16:creationId xmlns:a16="http://schemas.microsoft.com/office/drawing/2014/main" id="{0A47FB14-5B5E-3952-EC76-CA206D8D2C1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flipH="1">
            <a:off x="11063968" y="5327596"/>
            <a:ext cx="1111265" cy="1481686"/>
          </a:xfrm>
          <a:prstGeom prst="rect">
            <a:avLst/>
          </a:prstGeom>
        </p:spPr>
      </p:pic>
      <p:pic>
        <p:nvPicPr>
          <p:cNvPr id="36" name="Picture 35" descr="A white and pink flower on a plant&#10;&#10;Description automatically generated">
            <a:extLst>
              <a:ext uri="{FF2B5EF4-FFF2-40B4-BE49-F238E27FC236}">
                <a16:creationId xmlns:a16="http://schemas.microsoft.com/office/drawing/2014/main" id="{B7FCDF5A-B2D5-16BE-E050-3CEC43028771}"/>
              </a:ext>
            </a:extLst>
          </p:cNvPr>
          <p:cNvPicPr>
            <a:picLocks noChangeAspect="1"/>
          </p:cNvPicPr>
          <p:nvPr/>
        </p:nvPicPr>
        <p:blipFill>
          <a:blip r:embed="rId12">
            <a:extLst>
              <a:ext uri="{28A0092B-C50C-407E-A947-70E740481C1C}">
                <a14:useLocalDpi xmlns:a14="http://schemas.microsoft.com/office/drawing/2010/main" val="0"/>
              </a:ext>
            </a:extLst>
          </a:blip>
          <a:srcRect l="27767" b="4805"/>
          <a:stretch/>
        </p:blipFill>
        <p:spPr>
          <a:xfrm flipH="1">
            <a:off x="4000348" y="5515908"/>
            <a:ext cx="1237576" cy="1223249"/>
          </a:xfrm>
          <a:prstGeom prst="rect">
            <a:avLst/>
          </a:prstGeom>
        </p:spPr>
      </p:pic>
      <p:pic>
        <p:nvPicPr>
          <p:cNvPr id="40" name="Picture 39" descr="A plant growing in a pot&#10;&#10;Description automatically generated">
            <a:extLst>
              <a:ext uri="{FF2B5EF4-FFF2-40B4-BE49-F238E27FC236}">
                <a16:creationId xmlns:a16="http://schemas.microsoft.com/office/drawing/2014/main" id="{C4AA4548-786B-C54A-3803-F2183FE48BF1}"/>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715878" y="5806464"/>
            <a:ext cx="1337090" cy="1002818"/>
          </a:xfrm>
          <a:prstGeom prst="rect">
            <a:avLst/>
          </a:prstGeom>
        </p:spPr>
      </p:pic>
      <p:pic>
        <p:nvPicPr>
          <p:cNvPr id="42" name="Picture 41" descr="A planter boxes with plants in it&#10;&#10;Description automatically generated">
            <a:extLst>
              <a:ext uri="{FF2B5EF4-FFF2-40B4-BE49-F238E27FC236}">
                <a16:creationId xmlns:a16="http://schemas.microsoft.com/office/drawing/2014/main" id="{A954C7C6-60B7-98A7-7C4C-1CE4A473F0B2}"/>
              </a:ext>
            </a:extLst>
          </p:cNvPr>
          <p:cNvPicPr>
            <a:picLocks noChangeAspect="1"/>
          </p:cNvPicPr>
          <p:nvPr/>
        </p:nvPicPr>
        <p:blipFill>
          <a:blip r:embed="rId14">
            <a:extLst>
              <a:ext uri="{28A0092B-C50C-407E-A947-70E740481C1C}">
                <a14:useLocalDpi xmlns:a14="http://schemas.microsoft.com/office/drawing/2010/main" val="0"/>
              </a:ext>
            </a:extLst>
          </a:blip>
          <a:srcRect l="6031" t="906" r="2235"/>
          <a:stretch/>
        </p:blipFill>
        <p:spPr>
          <a:xfrm>
            <a:off x="11320686" y="1881017"/>
            <a:ext cx="757248" cy="579461"/>
          </a:xfrm>
          <a:prstGeom prst="rect">
            <a:avLst/>
          </a:prstGeom>
        </p:spPr>
      </p:pic>
      <p:pic>
        <p:nvPicPr>
          <p:cNvPr id="7" name="Picture 6">
            <a:extLst>
              <a:ext uri="{FF2B5EF4-FFF2-40B4-BE49-F238E27FC236}">
                <a16:creationId xmlns:a16="http://schemas.microsoft.com/office/drawing/2014/main" id="{F8708B07-13E6-0306-3A76-D7E07553FBB5}"/>
              </a:ext>
            </a:extLst>
          </p:cNvPr>
          <p:cNvPicPr>
            <a:picLocks noChangeAspect="1"/>
          </p:cNvPicPr>
          <p:nvPr/>
        </p:nvPicPr>
        <p:blipFill>
          <a:blip r:embed="rId15"/>
          <a:stretch>
            <a:fillRect/>
          </a:stretch>
        </p:blipFill>
        <p:spPr>
          <a:xfrm>
            <a:off x="6377882" y="531524"/>
            <a:ext cx="1262383" cy="450851"/>
          </a:xfrm>
          <a:prstGeom prst="rect">
            <a:avLst/>
          </a:prstGeom>
        </p:spPr>
      </p:pic>
      <p:pic>
        <p:nvPicPr>
          <p:cNvPr id="8" name="Picture 7">
            <a:extLst>
              <a:ext uri="{FF2B5EF4-FFF2-40B4-BE49-F238E27FC236}">
                <a16:creationId xmlns:a16="http://schemas.microsoft.com/office/drawing/2014/main" id="{02157467-05C9-9FD6-7B42-C7600DFB0F05}"/>
              </a:ext>
            </a:extLst>
          </p:cNvPr>
          <p:cNvPicPr>
            <a:picLocks noChangeAspect="1"/>
          </p:cNvPicPr>
          <p:nvPr/>
        </p:nvPicPr>
        <p:blipFill>
          <a:blip r:embed="rId16"/>
          <a:stretch>
            <a:fillRect/>
          </a:stretch>
        </p:blipFill>
        <p:spPr>
          <a:xfrm>
            <a:off x="7762327" y="709177"/>
            <a:ext cx="1129350" cy="334925"/>
          </a:xfrm>
          <a:prstGeom prst="rect">
            <a:avLst/>
          </a:prstGeom>
        </p:spPr>
      </p:pic>
    </p:spTree>
    <p:extLst>
      <p:ext uri="{BB962C8B-B14F-4D97-AF65-F5344CB8AC3E}">
        <p14:creationId xmlns:p14="http://schemas.microsoft.com/office/powerpoint/2010/main" val="3385137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323</TotalTime>
  <Words>937</Words>
  <Application>Microsoft Office PowerPoint</Application>
  <PresentationFormat>Widescreen</PresentationFormat>
  <Paragraphs>30</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 W</dc:creator>
  <cp:lastModifiedBy>R Winch</cp:lastModifiedBy>
  <cp:revision>14</cp:revision>
  <dcterms:created xsi:type="dcterms:W3CDTF">2023-03-30T10:36:21Z</dcterms:created>
  <dcterms:modified xsi:type="dcterms:W3CDTF">2026-09-10T09:27:37Z</dcterms:modified>
</cp:coreProperties>
</file>